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  <p:sldId id="268" r:id="rId7"/>
    <p:sldId id="259" r:id="rId8"/>
    <p:sldId id="264" r:id="rId9"/>
    <p:sldId id="265" r:id="rId10"/>
    <p:sldId id="266" r:id="rId11"/>
    <p:sldId id="267" r:id="rId12"/>
    <p:sldId id="258" r:id="rId13"/>
    <p:sldId id="26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otsmin_3lovi_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261938"/>
            <a:ext cx="28813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2866" y="2130425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t-EE" smtClean="0"/>
              <a:t>Muutke pealkirja laadi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2866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 smtClean="0"/>
              <a:t>Klõpsake laadi muutmiseks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Roboto Regular"/>
                <a:cs typeface="Roboto Regular"/>
              </a:defRPr>
            </a:lvl1pPr>
          </a:lstStyle>
          <a:p>
            <a:pPr>
              <a:defRPr/>
            </a:pPr>
            <a:fld id="{DE405308-2261-46A2-9D23-F32DA75D5C6F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 Regular"/>
                <a:cs typeface="Roboto Regular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3F3D1-AB14-4FEB-A40F-D2D13DCE008C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286745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F121D-F8CD-484D-AA7F-580029ECDDBC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3071B-20A7-462B-8495-CF1B78A6DEA1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1774308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04B9B-6D24-4CC9-A706-FB7E08C1B1A3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86368-79E6-47BE-B328-328A6ECD402D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66591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4B397-E0BD-4F6F-A395-5BEB4D75CF2E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B90C0-0B84-4C43-BFA0-E7CC0F755E0E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253136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9F85A-110F-49C7-9CFD-6E6654A49A13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49F8E-3345-42CC-89D4-61367F115DE5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128380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4B701-0A54-45D4-A8B3-88385132585D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9E3F2-FBC9-411C-A171-CD84A46B39E0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201576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6E4CD-C7B9-431E-85D2-709A23155DBA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D37D2-4979-48AC-8B2B-46F3A3BAC78D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325423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5CFB-AD49-40D6-93F8-10EB71EFC7B4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8BEF0-1742-42C5-B70C-DC9E21CC4047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428715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8F9EA-1407-4EA1-8B45-B409F3A0A7A0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2523F-7EAD-43A5-B131-7D3DA61133D2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356078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A13D6-9A78-4B7E-9A27-E85C958A00B8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461DF-B4C7-4855-BB31-2069E4425CE8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64869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Muutke pealkirja laadi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t-EE" noProof="0" smtClean="0"/>
              <a:t>Pildi lisamiseks klõpsake ikooni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75E71-ADE4-4983-B10A-77E09A9D2B25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51522-5BA8-400F-971D-F7F543131D91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128061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altLang="et-EE" smtClean="0"/>
              <a:t>Muutke pealkirja laadi</a:t>
            </a:r>
            <a:endParaRPr lang="en-GB" altLang="et-E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altLang="et-EE" smtClean="0"/>
              <a:t>Muutke teksti laade</a:t>
            </a:r>
          </a:p>
          <a:p>
            <a:pPr lvl="1"/>
            <a:r>
              <a:rPr lang="et-EE" altLang="et-EE" smtClean="0"/>
              <a:t>Teine tase</a:t>
            </a:r>
          </a:p>
          <a:p>
            <a:pPr lvl="2"/>
            <a:r>
              <a:rPr lang="et-EE" altLang="et-EE" smtClean="0"/>
              <a:t>Kolmas tase</a:t>
            </a:r>
          </a:p>
          <a:p>
            <a:pPr lvl="3"/>
            <a:r>
              <a:rPr lang="et-EE" altLang="et-EE" smtClean="0"/>
              <a:t>Neljas tase</a:t>
            </a:r>
          </a:p>
          <a:p>
            <a:pPr lvl="4"/>
            <a:r>
              <a:rPr lang="et-EE" altLang="et-EE" smtClean="0"/>
              <a:t>Viies tase</a:t>
            </a:r>
            <a:endParaRPr lang="en-GB" altLang="et-E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pPr>
              <a:defRPr/>
            </a:pPr>
            <a:fld id="{42F730DC-4B47-4E22-B728-93BC05AABCED}" type="datetimeFigureOut">
              <a:rPr lang="en-US"/>
              <a:pPr>
                <a:defRPr/>
              </a:pPr>
              <a:t>12/17/2014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Roboto Regular"/>
                <a:ea typeface="Roboto Regular"/>
                <a:cs typeface="Roboto Regular"/>
              </a:defRPr>
            </a:lvl1pPr>
          </a:lstStyle>
          <a:p>
            <a:fld id="{B71FB112-4538-484E-806B-E38F1C2901E0}" type="slidenum">
              <a:rPr lang="en-GB" altLang="et-EE"/>
              <a:pPr/>
              <a:t>‹#›</a:t>
            </a:fld>
            <a:endParaRPr lang="en-GB" alt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Roboto Regular"/>
          <a:ea typeface="Roboto Regular"/>
          <a:cs typeface="Roboto Regular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 Regular"/>
          <a:ea typeface="Roboto Regular"/>
          <a:cs typeface="Roboto Regular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Roboto Regular"/>
          <a:ea typeface="Roboto Regular"/>
          <a:cs typeface="Roboto Regular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Roboto Regular"/>
          <a:ea typeface="Roboto Regular"/>
          <a:cs typeface="Roboto Regular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 Regular"/>
          <a:ea typeface="Roboto Regular"/>
          <a:cs typeface="Roboto Regular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Roboto Regular"/>
          <a:ea typeface="Roboto Regular"/>
          <a:cs typeface="Roboto Regular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Roboto Regular"/>
          <a:ea typeface="Roboto Regular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922338" y="2130425"/>
            <a:ext cx="7772400" cy="1470025"/>
          </a:xfrm>
        </p:spPr>
        <p:txBody>
          <a:bodyPr/>
          <a:lstStyle/>
          <a:p>
            <a:r>
              <a:rPr lang="en-GB" altLang="et-EE" dirty="0" smtClean="0"/>
              <a:t>Social Protection Schemes</a:t>
            </a:r>
            <a:r>
              <a:rPr lang="et-EE" altLang="et-EE" dirty="0" smtClean="0"/>
              <a:t> in </a:t>
            </a:r>
            <a:r>
              <a:rPr lang="et-EE" altLang="et-EE" dirty="0"/>
              <a:t>E</a:t>
            </a:r>
            <a:r>
              <a:rPr lang="et-EE" altLang="et-EE" dirty="0" smtClean="0"/>
              <a:t>stonia</a:t>
            </a:r>
            <a:endParaRPr lang="en-GB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2338" y="3886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/>
              <a:buNone/>
              <a:defRPr/>
            </a:pPr>
            <a:r>
              <a:rPr lang="en-GB" dirty="0" smtClean="0">
                <a:ea typeface="+mn-ea"/>
              </a:rPr>
              <a:t>December 2014</a:t>
            </a:r>
            <a:r>
              <a:rPr lang="et-EE" dirty="0" smtClean="0">
                <a:ea typeface="+mn-ea"/>
              </a:rPr>
              <a:t>, Riga</a:t>
            </a:r>
            <a:endParaRPr lang="en-GB" dirty="0">
              <a:ea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Calendar</a:t>
            </a:r>
            <a:endParaRPr lang="en-GB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t-EE" smtClean="0"/>
              <a:t>st</a:t>
            </a:r>
            <a:r>
              <a:rPr lang="en-US" smtClean="0"/>
              <a:t> </a:t>
            </a:r>
            <a:r>
              <a:rPr lang="en-US" dirty="0" smtClean="0"/>
              <a:t>January 2016 only for new applicants</a:t>
            </a:r>
          </a:p>
          <a:p>
            <a:r>
              <a:rPr lang="en-US" dirty="0" smtClean="0"/>
              <a:t>1</a:t>
            </a:r>
            <a:r>
              <a:rPr lang="et-EE" dirty="0" smtClean="0"/>
              <a:t>st</a:t>
            </a:r>
            <a:r>
              <a:rPr lang="en-US" dirty="0" smtClean="0"/>
              <a:t> July 2016 – 2020 all the other would join the new scheme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65647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Unemployment</a:t>
            </a:r>
            <a:r>
              <a:rPr lang="et-EE" dirty="0" smtClean="0"/>
              <a:t> </a:t>
            </a:r>
            <a:r>
              <a:rPr lang="en-GB" dirty="0" smtClean="0"/>
              <a:t>benefits</a:t>
            </a:r>
            <a:endParaRPr lang="en-GB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Unemployment allowance and services for all </a:t>
            </a:r>
            <a:endParaRPr lang="et-EE" dirty="0" smtClean="0"/>
          </a:p>
          <a:p>
            <a:endParaRPr lang="et-EE" dirty="0" smtClean="0"/>
          </a:p>
          <a:p>
            <a:r>
              <a:rPr lang="en-GB" dirty="0" smtClean="0"/>
              <a:t>Unemployment insurance only in case of involuntary quit (only for those who did not reach the retirement age)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352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Parental benefit</a:t>
            </a:r>
            <a:endParaRPr lang="en-GB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100% of the average income for one calendar year </a:t>
            </a:r>
          </a:p>
          <a:p>
            <a:r>
              <a:rPr lang="en-GB" dirty="0" smtClean="0"/>
              <a:t>Max level = three times the approved average wage </a:t>
            </a:r>
          </a:p>
          <a:p>
            <a:r>
              <a:rPr lang="en-GB" dirty="0" smtClean="0"/>
              <a:t>Not decreased if working 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less</a:t>
            </a:r>
            <a:r>
              <a:rPr lang="et-EE" dirty="0" smtClean="0"/>
              <a:t> </a:t>
            </a:r>
            <a:r>
              <a:rPr lang="et-EE" dirty="0" err="1" smtClean="0"/>
              <a:t>than</a:t>
            </a:r>
            <a:r>
              <a:rPr lang="et-EE" dirty="0" smtClean="0"/>
              <a:t> </a:t>
            </a:r>
            <a:r>
              <a:rPr lang="et-EE" dirty="0" err="1" smtClean="0"/>
              <a:t>benefit</a:t>
            </a:r>
            <a:r>
              <a:rPr lang="et-EE" dirty="0" smtClean="0"/>
              <a:t> </a:t>
            </a:r>
            <a:r>
              <a:rPr lang="et-EE" dirty="0" err="1" smtClean="0"/>
              <a:t>level</a:t>
            </a:r>
            <a:r>
              <a:rPr lang="et-EE" dirty="0" smtClean="0"/>
              <a:t> (320€ in 2014)</a:t>
            </a:r>
          </a:p>
          <a:p>
            <a:r>
              <a:rPr lang="et-EE" dirty="0" err="1" smtClean="0"/>
              <a:t>If</a:t>
            </a:r>
            <a:r>
              <a:rPr lang="et-EE" dirty="0" smtClean="0"/>
              <a:t> </a:t>
            </a:r>
            <a:r>
              <a:rPr lang="et-EE" dirty="0" err="1" smtClean="0"/>
              <a:t>working</a:t>
            </a:r>
            <a:r>
              <a:rPr lang="et-EE" dirty="0" smtClean="0"/>
              <a:t> </a:t>
            </a:r>
            <a:r>
              <a:rPr lang="et-EE" dirty="0" err="1" smtClean="0"/>
              <a:t>above</a:t>
            </a:r>
            <a:r>
              <a:rPr lang="et-EE" dirty="0" smtClean="0"/>
              <a:t> </a:t>
            </a:r>
            <a:r>
              <a:rPr lang="et-EE" dirty="0" err="1" smtClean="0"/>
              <a:t>benefit</a:t>
            </a:r>
            <a:r>
              <a:rPr lang="et-EE" dirty="0" smtClean="0"/>
              <a:t> </a:t>
            </a:r>
            <a:r>
              <a:rPr lang="et-EE" dirty="0" err="1" smtClean="0"/>
              <a:t>level</a:t>
            </a:r>
            <a:r>
              <a:rPr lang="et-EE" dirty="0" smtClean="0"/>
              <a:t>, </a:t>
            </a:r>
            <a:r>
              <a:rPr lang="et-EE" dirty="0" err="1" smtClean="0"/>
              <a:t>benefit</a:t>
            </a:r>
            <a:r>
              <a:rPr lang="et-EE" dirty="0" smtClean="0"/>
              <a:t> </a:t>
            </a:r>
            <a:r>
              <a:rPr lang="et-EE" dirty="0" err="1" smtClean="0"/>
              <a:t>is</a:t>
            </a:r>
            <a:r>
              <a:rPr lang="et-EE" dirty="0" smtClean="0"/>
              <a:t> </a:t>
            </a:r>
            <a:r>
              <a:rPr lang="et-EE" dirty="0" err="1" smtClean="0"/>
              <a:t>decreased</a:t>
            </a:r>
            <a:r>
              <a:rPr lang="et-EE" dirty="0" smtClean="0"/>
              <a:t> of 0,5€ 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every</a:t>
            </a:r>
            <a:r>
              <a:rPr lang="et-EE" dirty="0" smtClean="0"/>
              <a:t> 1€ </a:t>
            </a:r>
            <a:r>
              <a:rPr lang="et-EE" dirty="0" err="1" smtClean="0"/>
              <a:t>earned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575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</a:t>
            </a:r>
            <a:r>
              <a:rPr lang="et-EE" dirty="0" smtClean="0"/>
              <a:t> </a:t>
            </a:r>
            <a:r>
              <a:rPr lang="en-GB" dirty="0" smtClean="0"/>
              <a:t>Social benefits</a:t>
            </a:r>
            <a:endParaRPr lang="en-GB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Disability benefits are relatively modest</a:t>
            </a:r>
          </a:p>
          <a:p>
            <a:r>
              <a:rPr lang="en-GB" dirty="0" smtClean="0"/>
              <a:t>Subsistence allowance and needs-based family benefit (activity requirements)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24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t-EE" dirty="0" smtClean="0"/>
              <a:t>Population dynamics</a:t>
            </a:r>
            <a:endParaRPr lang="en-GB" altLang="et-EE" dirty="0" smtClean="0"/>
          </a:p>
        </p:txBody>
      </p:sp>
      <p:pic>
        <p:nvPicPr>
          <p:cNvPr id="2" name="Sisu kohatäide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146" y="1640997"/>
            <a:ext cx="8065707" cy="44443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Sustainability </a:t>
            </a:r>
            <a:r>
              <a:rPr lang="et-EE" dirty="0" smtClean="0"/>
              <a:t>of pension </a:t>
            </a:r>
            <a:r>
              <a:rPr lang="en-GB" dirty="0" smtClean="0"/>
              <a:t>system</a:t>
            </a:r>
            <a:endParaRPr lang="en-GB" dirty="0"/>
          </a:p>
        </p:txBody>
      </p:sp>
      <p:pic>
        <p:nvPicPr>
          <p:cNvPr id="4" name="Sisu kohatäid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884" y="1692817"/>
            <a:ext cx="7846232" cy="4340728"/>
          </a:xfrm>
          <a:prstGeom prst="rect">
            <a:avLst/>
          </a:prstGeom>
        </p:spPr>
      </p:pic>
      <p:pic>
        <p:nvPicPr>
          <p:cNvPr id="7" name="Pil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84" y="1258636"/>
            <a:ext cx="7846232" cy="4340728"/>
          </a:xfrm>
          <a:prstGeom prst="rect">
            <a:avLst/>
          </a:prstGeom>
        </p:spPr>
      </p:pic>
      <p:pic>
        <p:nvPicPr>
          <p:cNvPr id="13" name="Pilt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20" y="1630759"/>
            <a:ext cx="7431145" cy="465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3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Pensions</a:t>
            </a:r>
            <a:r>
              <a:rPr lang="et-EE" dirty="0" smtClean="0"/>
              <a:t> (3 </a:t>
            </a:r>
            <a:r>
              <a:rPr lang="et-EE" dirty="0" err="1" smtClean="0"/>
              <a:t>pillars</a:t>
            </a:r>
            <a:r>
              <a:rPr lang="et-EE" dirty="0" smtClean="0"/>
              <a:t>)</a:t>
            </a:r>
            <a:endParaRPr lang="en-GB" dirty="0"/>
          </a:p>
        </p:txBody>
      </p:sp>
      <p:pic>
        <p:nvPicPr>
          <p:cNvPr id="4" name="Sisu kohatäid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485" y="1835311"/>
            <a:ext cx="1963082" cy="3578662"/>
          </a:xfrm>
          <a:prstGeom prst="rect">
            <a:avLst/>
          </a:prstGeom>
        </p:spPr>
      </p:pic>
      <p:pic>
        <p:nvPicPr>
          <p:cNvPr id="5" name="Pilt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086" y="1884083"/>
            <a:ext cx="1883827" cy="3529890"/>
          </a:xfrm>
          <a:prstGeom prst="rect">
            <a:avLst/>
          </a:prstGeom>
        </p:spPr>
      </p:pic>
      <p:pic>
        <p:nvPicPr>
          <p:cNvPr id="6" name="Pilt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802" y="1835311"/>
            <a:ext cx="1847248" cy="35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78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Retirement age</a:t>
            </a:r>
            <a:endParaRPr lang="en-GB" dirty="0"/>
          </a:p>
        </p:txBody>
      </p:sp>
      <p:pic>
        <p:nvPicPr>
          <p:cNvPr id="4" name="Sisu kohatäid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2783"/>
            <a:ext cx="8420003" cy="416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81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Future</a:t>
            </a:r>
            <a:r>
              <a:rPr lang="et-EE" dirty="0" smtClean="0"/>
              <a:t> </a:t>
            </a:r>
            <a:r>
              <a:rPr lang="et-EE" dirty="0" err="1" smtClean="0"/>
              <a:t>plans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Reform of special pensions schemes</a:t>
            </a:r>
          </a:p>
          <a:p>
            <a:r>
              <a:rPr lang="en-US" dirty="0" smtClean="0"/>
              <a:t>Limiting early retirement schemes</a:t>
            </a:r>
          </a:p>
          <a:p>
            <a:r>
              <a:rPr lang="en-US" dirty="0" smtClean="0"/>
              <a:t>Aligning the effective retirement age with life expectancy</a:t>
            </a:r>
          </a:p>
          <a:p>
            <a:r>
              <a:rPr lang="en-US" dirty="0" smtClean="0"/>
              <a:t>Revision of indexation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420535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Incapacity for work pensions</a:t>
            </a:r>
            <a:endParaRPr lang="en-GB" dirty="0"/>
          </a:p>
        </p:txBody>
      </p:sp>
      <p:pic>
        <p:nvPicPr>
          <p:cNvPr id="4" name="Sisu kohatäid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440" y="1669774"/>
            <a:ext cx="7661857" cy="397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8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for work allowance</a:t>
            </a:r>
            <a:endParaRPr lang="en-GB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64435" y="1417638"/>
            <a:ext cx="8229600" cy="4863892"/>
          </a:xfrm>
        </p:spPr>
        <p:txBody>
          <a:bodyPr/>
          <a:lstStyle/>
          <a:p>
            <a:r>
              <a:rPr lang="en-US" dirty="0" smtClean="0"/>
              <a:t>If no ability to work preserved 320 € </a:t>
            </a:r>
          </a:p>
          <a:p>
            <a:r>
              <a:rPr lang="en-US" dirty="0" smtClean="0"/>
              <a:t>&gt; than today’s average incapacity for work pension</a:t>
            </a:r>
          </a:p>
          <a:p>
            <a:r>
              <a:rPr lang="en-US" dirty="0" smtClean="0"/>
              <a:t>If reduced ability to work 180 €</a:t>
            </a:r>
          </a:p>
          <a:p>
            <a:r>
              <a:rPr lang="en-US" dirty="0" smtClean="0"/>
              <a:t>Ones with smaller loss of work capacity (40-60) will have a bigger allowance</a:t>
            </a:r>
          </a:p>
          <a:p>
            <a:r>
              <a:rPr lang="en-US" dirty="0" smtClean="0"/>
              <a:t>If incapacity work pension &gt; than new allowance, pension level allowance will be </a:t>
            </a:r>
            <a:r>
              <a:rPr lang="et-EE" dirty="0" smtClean="0"/>
              <a:t>garanteed</a:t>
            </a:r>
            <a:endParaRPr lang="en-US" dirty="0" smtClean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7884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One</a:t>
            </a:r>
            <a:r>
              <a:rPr lang="et-EE" dirty="0" smtClean="0"/>
              <a:t> </a:t>
            </a:r>
            <a:r>
              <a:rPr lang="et-EE" dirty="0" err="1" smtClean="0"/>
              <a:t>managing</a:t>
            </a:r>
            <a:r>
              <a:rPr lang="et-EE" dirty="0" smtClean="0"/>
              <a:t> </a:t>
            </a:r>
            <a:r>
              <a:rPr lang="et-EE" dirty="0" err="1" smtClean="0"/>
              <a:t>authority</a:t>
            </a:r>
            <a:endParaRPr lang="et-EE" dirty="0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Unemployment Insurance Fund responsible for:</a:t>
            </a:r>
          </a:p>
          <a:p>
            <a:r>
              <a:rPr lang="en-US" dirty="0" smtClean="0"/>
              <a:t>evaluation of work ability</a:t>
            </a:r>
          </a:p>
          <a:p>
            <a:r>
              <a:rPr lang="en-US" dirty="0" smtClean="0"/>
              <a:t>paying out the benefit</a:t>
            </a:r>
          </a:p>
          <a:p>
            <a:r>
              <a:rPr lang="en-US" dirty="0" smtClean="0"/>
              <a:t>providing </a:t>
            </a:r>
            <a:r>
              <a:rPr lang="en-US" dirty="0" err="1" smtClean="0"/>
              <a:t>labour</a:t>
            </a:r>
            <a:r>
              <a:rPr lang="en-US" dirty="0" smtClean="0"/>
              <a:t> market services</a:t>
            </a:r>
          </a:p>
          <a:p>
            <a:r>
              <a:rPr lang="en-US" dirty="0" smtClean="0"/>
              <a:t>providing rehabilitation</a:t>
            </a:r>
          </a:p>
          <a:p>
            <a:r>
              <a:rPr lang="en-US" dirty="0" smtClean="0"/>
              <a:t>providing technical aid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7753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112</TotalTime>
  <Words>253</Words>
  <Application>Microsoft Office PowerPoint</Application>
  <PresentationFormat>Ekraaniseanss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3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13</vt:i4>
      </vt:variant>
    </vt:vector>
  </HeadingPairs>
  <TitlesOfParts>
    <vt:vector size="17" baseType="lpstr">
      <vt:lpstr>Calibri</vt:lpstr>
      <vt:lpstr>Arial</vt:lpstr>
      <vt:lpstr>Roboto Regular</vt:lpstr>
      <vt:lpstr>Office'i kujundus</vt:lpstr>
      <vt:lpstr>Social Protection Schemes in Estonia</vt:lpstr>
      <vt:lpstr>Population dynamics</vt:lpstr>
      <vt:lpstr>Sustainability of pension system</vt:lpstr>
      <vt:lpstr>Pensions (3 pillars)</vt:lpstr>
      <vt:lpstr>Retirement age</vt:lpstr>
      <vt:lpstr>Future plans</vt:lpstr>
      <vt:lpstr>Incapacity for work pensions</vt:lpstr>
      <vt:lpstr>Capacity for work allowance</vt:lpstr>
      <vt:lpstr>One managing authority</vt:lpstr>
      <vt:lpstr>Calendar</vt:lpstr>
      <vt:lpstr>Unemployment benefits</vt:lpstr>
      <vt:lpstr>Parental benefit</vt:lpstr>
      <vt:lpstr>Other Social benefits</vt:lpstr>
    </vt:vector>
  </TitlesOfParts>
  <Company>Sotsiaalministeerium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Protection Schemes in Estonia</dc:title>
  <dc:creator>Natalja Omeltšenko</dc:creator>
  <cp:lastModifiedBy>Natalja Omeltšenko</cp:lastModifiedBy>
  <cp:revision>9</cp:revision>
  <dcterms:created xsi:type="dcterms:W3CDTF">2014-12-17T12:48:23Z</dcterms:created>
  <dcterms:modified xsi:type="dcterms:W3CDTF">2014-12-17T14:40:48Z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162854891</vt:i4>
  </property>
  <property fmtid="{D5CDD505-2E9C-101B-9397-08002B2CF9AE}" pid="3" name="_NewReviewCycle">
    <vt:lpwstr/>
  </property>
  <property fmtid="{D5CDD505-2E9C-101B-9397-08002B2CF9AE}" pid="4" name="_EmailSubject">
    <vt:lpwstr>FW: Skaneeritud dokument</vt:lpwstr>
  </property>
  <property fmtid="{D5CDD505-2E9C-101B-9397-08002B2CF9AE}" pid="5" name="_AuthorEmail">
    <vt:lpwstr>Natalja.Omeltsenko@sm.ee</vt:lpwstr>
  </property>
  <property fmtid="{D5CDD505-2E9C-101B-9397-08002B2CF9AE}" pid="6" name="_AuthorEmailDisplayName">
    <vt:lpwstr>Natalja Omeltšenko</vt:lpwstr>
  </property>
</Properties>
</file>